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4" r:id="rId4"/>
    <p:sldId id="258" r:id="rId5"/>
    <p:sldId id="260" r:id="rId6"/>
    <p:sldId id="261" r:id="rId7"/>
    <p:sldId id="263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9CEA45-35BF-43B2-82B6-CEB7ECD6741F}" v="10" dt="2024-07-19T06:38:36.526"/>
    <p1510:client id="{7E87B12A-7347-8C46-81A3-1773D3FDDD0C}" v="4" dt="2024-07-19T15:06:45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1" autoAdjust="0"/>
    <p:restoredTop sz="94658"/>
  </p:normalViewPr>
  <p:slideViewPr>
    <p:cSldViewPr snapToGrid="0">
      <p:cViewPr varScale="1">
        <p:scale>
          <a:sx n="67" d="100"/>
          <a:sy n="67" d="100"/>
        </p:scale>
        <p:origin x="66" y="3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73D8-156E-CF9D-EF46-C5B561250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C5E6E-9E67-9634-0D27-9D9C22F6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3EFF5-EEBA-CA14-CD82-98D48760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AE0-4342-480D-A53A-E979CB830899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12191-37DE-E902-F29C-DE0578D9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D969B-05DE-D3F3-97E3-CB5CB271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1C2D-05D5-4AC8-9347-21AC24F2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F2A6-F3BB-1726-0CA8-AA0E01F8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985A9-9E2A-440E-A21C-BB86F5F12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8B17F-16D3-EE25-15E8-38C4277D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AE0-4342-480D-A53A-E979CB830899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FE02D-5808-7070-CE73-8FA01200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C3FE-F87D-3D8C-7A08-8111813A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1C2D-05D5-4AC8-9347-21AC24F2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9A5442-10EB-9C96-42BD-3B140F894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86AE2-4AC7-1ED5-6C63-A2A067813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F163C-DF8A-5318-02FA-A7A52BF0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AE0-4342-480D-A53A-E979CB830899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B6A3F-1A68-0BAB-827C-73B2095C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2DF5F-9E5F-EC1D-234A-D0779052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1C2D-05D5-4AC8-9347-21AC24F2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0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AB968-2E57-DBD3-B337-E3788656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D469F-FF25-BA82-5CD9-15E9154F6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8A7F3-C53B-9C2D-5439-BDF85D46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AE0-4342-480D-A53A-E979CB830899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285BB-624D-919A-88D6-31575965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23396-805F-4DEA-DBB1-2BF0846C9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1C2D-05D5-4AC8-9347-21AC24F2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1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B98D-9B17-6B19-CFCC-C1D1F94C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172E0-1DBA-97DD-A42D-811FA8CCC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26AB7-4225-BA4D-95AE-2C3F9D3CC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AE0-4342-480D-A53A-E979CB830899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EB7D9-FA8E-4380-0DB2-E6CFB2D6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73072-E9DE-D0B9-F7DE-0CCA4AA1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1C2D-05D5-4AC8-9347-21AC24F2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5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3D0E-EF49-1FC4-20AE-D4A0C180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401A0-D511-29B5-9511-CA3C179F6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CEB0A-56E6-9B5B-8CFC-17506A118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468C4-219E-9A83-7A21-39C9E187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AE0-4342-480D-A53A-E979CB830899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90CD7-49FF-A876-63CF-38BE3885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155A1-DB5A-08E8-392A-A813A0D6A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1C2D-05D5-4AC8-9347-21AC24F2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3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19CD-B6CD-20A5-2D46-1D5DC8862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1DE80-6DDD-6CD6-8EF1-8862DCC9B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CEBC0-A0A5-2EE9-1712-8DA414045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1DFD8-C0AC-3D64-C950-7D12D2CEC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F3699-6CED-8824-8689-CA93546960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C29A0-1B37-E2F1-C137-F053290C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AE0-4342-480D-A53A-E979CB830899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412722-DEB7-BC9D-E615-172746B4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A5295-EB3E-84F2-EAEF-BD3E3340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1C2D-05D5-4AC8-9347-21AC24F2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7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CAC2E-053E-340C-11C9-7EB73EB4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B7776-BAFB-EE87-5206-31DC0B53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AE0-4342-480D-A53A-E979CB830899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A4217-63AD-FF90-D4B3-B1D9FC7E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588F2-FA18-0AAE-229D-27A0F5EF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1C2D-05D5-4AC8-9347-21AC24F2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6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BD7ED4-7D86-FB9B-34FC-CF8EF81B1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AE0-4342-480D-A53A-E979CB830899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298B2-6C2E-9E20-6042-85B50FCB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88EA0-2171-EF1D-5FD0-F74D7913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1C2D-05D5-4AC8-9347-21AC24F2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0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1641-8F0F-D5A2-0666-10D5E24E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249EB-0B12-A565-1AF1-E29276B3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373B0-170F-3949-20CC-AED1D3CFF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212AA-92DD-5B48-23ED-EF0EB947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AE0-4342-480D-A53A-E979CB830899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31DAD-D1E1-B1B1-24D5-E45D43B1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276E5-C99A-CF04-2BB5-CB2BB3C3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1C2D-05D5-4AC8-9347-21AC24F2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3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454B-74B7-D68E-4584-181CB931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BE0215-8A95-6997-DAF5-970B0746B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65CEB-3282-CD1E-DB00-3825A682C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BEC97-525A-6B7C-5D9B-75A2D03D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AE0-4342-480D-A53A-E979CB830899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5B17C-5337-65F3-91B8-DEBAA3F9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2508A-98BE-73F9-59E8-04577CB8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1C2D-05D5-4AC8-9347-21AC24F2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7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80D568-A751-3C16-F8C9-A93A21BB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FB784-4790-9149-02D3-F9138B12A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25487-7F66-2B88-350C-09D7794AD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7F2AE0-4342-480D-A53A-E979CB830899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7EA66-9C17-3C05-7908-76E03F4F1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AF366-1C71-E3F1-12B0-BAC7053FE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831C2D-05D5-4AC8-9347-21AC24F2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AF5B-049B-155C-0230-839DA8AA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29" y="1574166"/>
            <a:ext cx="10647942" cy="1325563"/>
          </a:xfrm>
        </p:spPr>
        <p:txBody>
          <a:bodyPr>
            <a:noAutofit/>
          </a:bodyPr>
          <a:lstStyle/>
          <a:p>
            <a:r>
              <a:rPr lang="en-US" sz="3600" dirty="0"/>
              <a:t>Problem: Sometimes Co-Pilot doesn’t make subtractions quickly or at all (seemingly on the busiest call nights)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what to do??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07553-8F10-903B-AF8A-1739E7166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998" y="2656888"/>
            <a:ext cx="2896004" cy="42011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F63A705-CC0D-A867-C507-7DC8814039D6}"/>
              </a:ext>
            </a:extLst>
          </p:cNvPr>
          <p:cNvSpPr/>
          <p:nvPr/>
        </p:nvSpPr>
        <p:spPr>
          <a:xfrm>
            <a:off x="7587343" y="3897283"/>
            <a:ext cx="308429" cy="3894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B742B0-DEF8-7547-EE7A-BA809D87A283}"/>
              </a:ext>
            </a:extLst>
          </p:cNvPr>
          <p:cNvSpPr/>
          <p:nvPr/>
        </p:nvSpPr>
        <p:spPr>
          <a:xfrm>
            <a:off x="8398228" y="3897283"/>
            <a:ext cx="308429" cy="3894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oon 7">
            <a:extLst>
              <a:ext uri="{FF2B5EF4-FFF2-40B4-BE49-F238E27FC236}">
                <a16:creationId xmlns:a16="http://schemas.microsoft.com/office/drawing/2014/main" id="{A92EDDAD-84C1-EF63-5807-EDFB5374D690}"/>
              </a:ext>
            </a:extLst>
          </p:cNvPr>
          <p:cNvSpPr/>
          <p:nvPr/>
        </p:nvSpPr>
        <p:spPr>
          <a:xfrm rot="5400000">
            <a:off x="7842501" y="4732270"/>
            <a:ext cx="570996" cy="1384527"/>
          </a:xfrm>
          <a:prstGeom prst="mo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93FFC-E397-7F7E-EFFC-39143983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your own!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19248-EE7B-6EE3-A10A-0E36C356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steps</a:t>
            </a:r>
          </a:p>
          <a:p>
            <a:r>
              <a:rPr lang="en-US" dirty="0"/>
              <a:t>Once you get the hang of it, it is very fast to do</a:t>
            </a:r>
          </a:p>
        </p:txBody>
      </p:sp>
    </p:spTree>
    <p:extLst>
      <p:ext uri="{BB962C8B-B14F-4D97-AF65-F5344CB8AC3E}">
        <p14:creationId xmlns:p14="http://schemas.microsoft.com/office/powerpoint/2010/main" val="227695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F70FB-3022-6531-FAE3-38622539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8" y="51590"/>
            <a:ext cx="4590143" cy="1325563"/>
          </a:xfrm>
        </p:spPr>
        <p:txBody>
          <a:bodyPr/>
          <a:lstStyle/>
          <a:p>
            <a:r>
              <a:rPr lang="en-US" dirty="0"/>
              <a:t>Example: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4AC213-AE71-03A8-AB85-5085029B2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561" y="2040882"/>
            <a:ext cx="3178146" cy="35275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2F108A-C4E3-2A6E-8135-3D1346875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28" y="2118888"/>
            <a:ext cx="3098880" cy="33715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647E6D5-92A9-1B2D-9767-EEAA6B063BA2}"/>
              </a:ext>
            </a:extLst>
          </p:cNvPr>
          <p:cNvSpPr txBox="1"/>
          <p:nvPr/>
        </p:nvSpPr>
        <p:spPr>
          <a:xfrm>
            <a:off x="3111498" y="5908977"/>
            <a:ext cx="572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CQI for new right cerebellar infarcts. Note how much more the hypoattenuation POPS OUT on the subtraction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FCCAAA-102F-5887-04D0-9BE9920D343E}"/>
              </a:ext>
            </a:extLst>
          </p:cNvPr>
          <p:cNvSpPr txBox="1"/>
          <p:nvPr/>
        </p:nvSpPr>
        <p:spPr>
          <a:xfrm>
            <a:off x="1312951" y="1413139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Original: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84A330-4984-1A90-3CF3-520A53D16C4F}"/>
              </a:ext>
            </a:extLst>
          </p:cNvPr>
          <p:cNvSpPr txBox="1"/>
          <p:nvPr/>
        </p:nvSpPr>
        <p:spPr>
          <a:xfrm>
            <a:off x="6504602" y="1413139"/>
            <a:ext cx="3834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Custom subtraction: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FB68A35-BC57-7EEF-8235-1FE289562E2D}"/>
              </a:ext>
            </a:extLst>
          </p:cNvPr>
          <p:cNvCxnSpPr>
            <a:cxnSpLocks/>
          </p:cNvCxnSpPr>
          <p:nvPr/>
        </p:nvCxnSpPr>
        <p:spPr>
          <a:xfrm flipV="1">
            <a:off x="1364342" y="4967318"/>
            <a:ext cx="558800" cy="5230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AE5BC3-06C9-12BC-BC0B-CE833510F0AE}"/>
              </a:ext>
            </a:extLst>
          </p:cNvPr>
          <p:cNvCxnSpPr>
            <a:cxnSpLocks/>
          </p:cNvCxnSpPr>
          <p:nvPr/>
        </p:nvCxnSpPr>
        <p:spPr>
          <a:xfrm flipV="1">
            <a:off x="7237367" y="5297390"/>
            <a:ext cx="558800" cy="5230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09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E652-DAFC-4EC5-D0FB-E211E5BB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Step 1: Change viewer to MPR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5CCB64-C8B6-9A84-A412-6392C5051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67" y="1859491"/>
            <a:ext cx="3839967" cy="5072242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089119-549B-5F02-6FE3-CE9A932F295D}"/>
              </a:ext>
            </a:extLst>
          </p:cNvPr>
          <p:cNvCxnSpPr>
            <a:cxnSpLocks/>
          </p:cNvCxnSpPr>
          <p:nvPr/>
        </p:nvCxnSpPr>
        <p:spPr>
          <a:xfrm flipH="1">
            <a:off x="3577771" y="5798457"/>
            <a:ext cx="98697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21C5C6B-824D-408F-60CC-1A0A036355B5}"/>
              </a:ext>
            </a:extLst>
          </p:cNvPr>
          <p:cNvSpPr txBox="1"/>
          <p:nvPr/>
        </p:nvSpPr>
        <p:spPr>
          <a:xfrm>
            <a:off x="6700976" y="2501650"/>
            <a:ext cx="2630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Even better: </a:t>
            </a:r>
          </a:p>
          <a:p>
            <a:r>
              <a:rPr lang="en-US" dirty="0"/>
              <a:t>Use a keyboard shortcut (Toggle MPR View)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689C9E-BA73-8459-9CD7-199C0253B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825" b="69826"/>
          <a:stretch/>
        </p:blipFill>
        <p:spPr>
          <a:xfrm>
            <a:off x="6718177" y="3433021"/>
            <a:ext cx="2572455" cy="16928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F8C8C-34CE-7BBF-6120-7096073E8864}"/>
              </a:ext>
            </a:extLst>
          </p:cNvPr>
          <p:cNvSpPr/>
          <p:nvPr/>
        </p:nvSpPr>
        <p:spPr>
          <a:xfrm>
            <a:off x="6737530" y="4395612"/>
            <a:ext cx="1458686" cy="2985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6F3E7D-43E9-5051-DCB8-813B532C7829}"/>
              </a:ext>
            </a:extLst>
          </p:cNvPr>
          <p:cNvGrpSpPr/>
          <p:nvPr/>
        </p:nvGrpSpPr>
        <p:grpSpPr>
          <a:xfrm>
            <a:off x="9498409" y="3568043"/>
            <a:ext cx="2341365" cy="3289957"/>
            <a:chOff x="8925269" y="214512"/>
            <a:chExt cx="2341365" cy="328995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EC95A4-449C-3407-4BA0-2D78547C1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25269" y="214512"/>
              <a:ext cx="2341365" cy="328995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8A534A-C24A-2F7D-8BA0-2F4DA73F413F}"/>
                </a:ext>
              </a:extLst>
            </p:cNvPr>
            <p:cNvSpPr/>
            <p:nvPr/>
          </p:nvSpPr>
          <p:spPr>
            <a:xfrm>
              <a:off x="9528618" y="1859490"/>
              <a:ext cx="420916" cy="28466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1CDA294-C842-CFEA-0F9F-34FCAD5A3399}"/>
              </a:ext>
            </a:extLst>
          </p:cNvPr>
          <p:cNvSpPr txBox="1"/>
          <p:nvPr/>
        </p:nvSpPr>
        <p:spPr>
          <a:xfrm>
            <a:off x="9498409" y="2778649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And/or add to tool pallet</a:t>
            </a:r>
          </a:p>
        </p:txBody>
      </p:sp>
    </p:spTree>
    <p:extLst>
      <p:ext uri="{BB962C8B-B14F-4D97-AF65-F5344CB8AC3E}">
        <p14:creationId xmlns:p14="http://schemas.microsoft.com/office/powerpoint/2010/main" val="210126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E652-DAFC-4EC5-D0FB-E211E5BB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Step 2: </a:t>
            </a:r>
            <a:r>
              <a:rPr lang="en-US" i="1" dirty="0"/>
              <a:t>Drag</a:t>
            </a:r>
            <a:r>
              <a:rPr lang="en-US" dirty="0"/>
              <a:t> comparison CT head onto current CT head using </a:t>
            </a:r>
            <a:r>
              <a:rPr lang="en-US" b="1" dirty="0"/>
              <a:t>RIGHT</a:t>
            </a:r>
            <a:r>
              <a:rPr lang="en-US" dirty="0"/>
              <a:t> click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FC3F22-9976-7A48-77A4-080B52B08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543" y="2432153"/>
            <a:ext cx="7917543" cy="442584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B3EEAD-B342-ADF5-E711-B80B9E870053}"/>
              </a:ext>
            </a:extLst>
          </p:cNvPr>
          <p:cNvCxnSpPr>
            <a:cxnSpLocks/>
          </p:cNvCxnSpPr>
          <p:nvPr/>
        </p:nvCxnSpPr>
        <p:spPr>
          <a:xfrm flipH="1" flipV="1">
            <a:off x="5043714" y="5863771"/>
            <a:ext cx="1509486" cy="9289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CBF508B-2681-9031-A656-449AE5E15C90}"/>
              </a:ext>
            </a:extLst>
          </p:cNvPr>
          <p:cNvSpPr/>
          <p:nvPr/>
        </p:nvSpPr>
        <p:spPr>
          <a:xfrm>
            <a:off x="2735943" y="6248401"/>
            <a:ext cx="657409" cy="152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9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D1A8-929C-D9B2-1355-5F724129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en-US" dirty="0"/>
              <a:t>Step 3: Use “Automatic Registration” to line up studies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FA4F55A-D69E-1860-5C3C-4BF494220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868" y="1927225"/>
            <a:ext cx="3656931" cy="435133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77A166-7732-BC41-AC2F-36B21855E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982" b="56178"/>
          <a:stretch/>
        </p:blipFill>
        <p:spPr>
          <a:xfrm>
            <a:off x="5184076" y="2757267"/>
            <a:ext cx="2444668" cy="186190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EFE1DA-610C-90A6-46F2-92CAFF6F862B}"/>
              </a:ext>
            </a:extLst>
          </p:cNvPr>
          <p:cNvCxnSpPr>
            <a:cxnSpLocks/>
          </p:cNvCxnSpPr>
          <p:nvPr/>
        </p:nvCxnSpPr>
        <p:spPr>
          <a:xfrm>
            <a:off x="5304970" y="5115280"/>
            <a:ext cx="212029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FE623C0-B481-9329-0A54-74D3B2024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536" y="1927225"/>
            <a:ext cx="3675897" cy="4219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7F5D2F-5F2E-57F6-2638-363E450798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48" t="40986" r="36770" b="16441"/>
          <a:stretch/>
        </p:blipFill>
        <p:spPr>
          <a:xfrm>
            <a:off x="5609771" y="5312227"/>
            <a:ext cx="1153886" cy="14006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0A11E3-CCA0-44C6-6182-E4665B6B9F49}"/>
              </a:ext>
            </a:extLst>
          </p:cNvPr>
          <p:cNvSpPr/>
          <p:nvPr/>
        </p:nvSpPr>
        <p:spPr>
          <a:xfrm>
            <a:off x="5944202" y="5993896"/>
            <a:ext cx="420916" cy="28466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1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D1A8-929C-D9B2-1355-5F724129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755086" cy="1325563"/>
          </a:xfrm>
        </p:spPr>
        <p:txBody>
          <a:bodyPr>
            <a:normAutofit/>
          </a:bodyPr>
          <a:lstStyle/>
          <a:p>
            <a:r>
              <a:rPr lang="en-US" dirty="0"/>
              <a:t>Step 4: Use “Subtract Baseline Phase” tool, then window appropriately. You’re done!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EFE1DA-610C-90A6-46F2-92CAFF6F862B}"/>
              </a:ext>
            </a:extLst>
          </p:cNvPr>
          <p:cNvCxnSpPr>
            <a:cxnSpLocks/>
          </p:cNvCxnSpPr>
          <p:nvPr/>
        </p:nvCxnSpPr>
        <p:spPr>
          <a:xfrm>
            <a:off x="4515152" y="4349651"/>
            <a:ext cx="212029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FE623C0-B481-9329-0A54-74D3B202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0" y="1935691"/>
            <a:ext cx="3675897" cy="4219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1FE34F-BEDE-32F8-3013-2B2CCB7CC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056" y="2292478"/>
            <a:ext cx="2781688" cy="16290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652209-F1E5-F021-4D7A-16B4256ED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772" y="1931245"/>
            <a:ext cx="2968959" cy="42240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9F2137-01DC-0EEB-442B-941ACC1985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48" t="40986" r="36770" b="16441"/>
          <a:stretch/>
        </p:blipFill>
        <p:spPr>
          <a:xfrm>
            <a:off x="5087256" y="5029198"/>
            <a:ext cx="1153886" cy="14006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C53C45-B49B-F49C-6743-7E19CE3DE57A}"/>
              </a:ext>
            </a:extLst>
          </p:cNvPr>
          <p:cNvSpPr/>
          <p:nvPr/>
        </p:nvSpPr>
        <p:spPr>
          <a:xfrm>
            <a:off x="5385401" y="6012930"/>
            <a:ext cx="420916" cy="28466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9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113C-114C-8C0E-9A9E-B2E8B335C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D8CF1-3668-BC02-D12F-A95812D33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to Dr. Guo for the inspiration</a:t>
            </a:r>
          </a:p>
          <a:p>
            <a:r>
              <a:rPr lang="en-US" dirty="0"/>
              <a:t>Many other use cases for subtractions…</a:t>
            </a:r>
          </a:p>
          <a:p>
            <a:pPr lvl="1"/>
            <a:r>
              <a:rPr lang="en-US" dirty="0"/>
              <a:t>Looking for </a:t>
            </a:r>
            <a:r>
              <a:rPr lang="en-US" dirty="0" err="1"/>
              <a:t>mets</a:t>
            </a:r>
            <a:r>
              <a:rPr lang="en-US" dirty="0"/>
              <a:t> on MRI brain </a:t>
            </a:r>
            <a:r>
              <a:rPr lang="en-US"/>
              <a:t>by subtracting </a:t>
            </a:r>
            <a:r>
              <a:rPr lang="en-US" dirty="0"/>
              <a:t>non-con from contrast+</a:t>
            </a:r>
          </a:p>
          <a:p>
            <a:pPr lvl="1"/>
            <a:r>
              <a:rPr lang="en-US" dirty="0"/>
              <a:t>Superimposing FLAIR on ASL</a:t>
            </a:r>
          </a:p>
          <a:p>
            <a:pPr lvl="1"/>
            <a:r>
              <a:rPr lang="en-US" dirty="0"/>
              <a:t>Looking for new MS lesions</a:t>
            </a:r>
          </a:p>
        </p:txBody>
      </p:sp>
    </p:spTree>
    <p:extLst>
      <p:ext uri="{BB962C8B-B14F-4D97-AF65-F5344CB8AC3E}">
        <p14:creationId xmlns:p14="http://schemas.microsoft.com/office/powerpoint/2010/main" val="2261273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470d736-e7f7-41a8-8eab-dad544b2b579}" enabled="0" method="" siteId="{e470d736-e7f7-41a8-8eab-dad544b2b5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178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Problem: Sometimes Co-Pilot doesn’t make subtractions quickly or at all (seemingly on the busiest call nights)    what to do??</vt:lpstr>
      <vt:lpstr>Make your own!</vt:lpstr>
      <vt:lpstr>Example:</vt:lpstr>
      <vt:lpstr>Step 1: Change viewer to MPR</vt:lpstr>
      <vt:lpstr>Step 2: Drag comparison CT head onto current CT head using RIGHT click</vt:lpstr>
      <vt:lpstr>Step 3: Use “Automatic Registration” to line up studies</vt:lpstr>
      <vt:lpstr>Step 4: Use “Subtract Baseline Phase” tool, then window appropriately. You’re done!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Problem: Sometimes Co-Pilot doesn’t make subtractions quickly or at all (seemingly on the busiest call nights)    what to do??</dc:title>
  <dc:creator>Luke Wojdyla</dc:creator>
  <cp:lastModifiedBy>Mittelstein, David</cp:lastModifiedBy>
  <cp:revision>2</cp:revision>
  <dcterms:created xsi:type="dcterms:W3CDTF">2024-07-19T05:46:08Z</dcterms:created>
  <dcterms:modified xsi:type="dcterms:W3CDTF">2026-04-04T19:41:25Z</dcterms:modified>
</cp:coreProperties>
</file>